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mp4" ContentType="video/mp4"/>
  <Default Extension="tiff" ContentType="image/tiff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864" r:id="rId1"/>
  </p:sldMasterIdLst>
  <p:notesMasterIdLst>
    <p:notesMasterId r:id="rId13"/>
  </p:notesMasterIdLst>
  <p:sldIdLst>
    <p:sldId id="259" r:id="rId2"/>
    <p:sldId id="260" r:id="rId3"/>
    <p:sldId id="273" r:id="rId4"/>
    <p:sldId id="270" r:id="rId5"/>
    <p:sldId id="262" r:id="rId6"/>
    <p:sldId id="272" r:id="rId7"/>
    <p:sldId id="267" r:id="rId8"/>
    <p:sldId id="263" r:id="rId9"/>
    <p:sldId id="264" r:id="rId10"/>
    <p:sldId id="274" r:id="rId11"/>
    <p:sldId id="269" r:id="rId1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220"/>
    <p:restoredTop sz="94613"/>
  </p:normalViewPr>
  <p:slideViewPr>
    <p:cSldViewPr snapToGrid="0" snapToObjects="1">
      <p:cViewPr>
        <p:scale>
          <a:sx n="120" d="100"/>
          <a:sy n="120" d="100"/>
        </p:scale>
        <p:origin x="520" y="1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6219CF-C82C-D140-AFDA-2B230CE4D65C}" type="datetimeFigureOut">
              <a:rPr lang="en-US" smtClean="0"/>
              <a:t>2/4/16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EC0FFA-9DAC-5346-9A3A-A5D0C7D2D7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9703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C0FFA-9DAC-5346-9A3A-A5D0C7D2D71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492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C0FFA-9DAC-5346-9A3A-A5D0C7D2D71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0862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C0FFA-9DAC-5346-9A3A-A5D0C7D2D71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543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tiff"/><Relationship Id="rId3" Type="http://schemas.openxmlformats.org/officeDocument/2006/relationships/image" Target="../media/image2.tif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64644" y="6453386"/>
            <a:ext cx="1205958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E77D2D31-A028-5345-B30E-BBB24D1C8787}" type="datetime1">
              <a:rPr lang="en-US" smtClean="0"/>
              <a:t>2/4/16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38041" y="6453386"/>
            <a:ext cx="5267533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de-DE" smtClean="0"/>
              <a:t>© EV3Lessons 2016 (Last Update: 2/4/2016)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373012" y="6453386"/>
            <a:ext cx="1197219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9566" y="457285"/>
            <a:ext cx="4318946" cy="146844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0130" y="4634464"/>
            <a:ext cx="1618735" cy="1618735"/>
          </a:xfrm>
          <a:prstGeom prst="rect">
            <a:avLst/>
          </a:prstGeom>
        </p:spPr>
      </p:pic>
      <p:sp>
        <p:nvSpPr>
          <p:cNvPr id="20" name="TextBox 19"/>
          <p:cNvSpPr txBox="1"/>
          <p:nvPr userDrawn="1"/>
        </p:nvSpPr>
        <p:spPr>
          <a:xfrm>
            <a:off x="420130" y="468518"/>
            <a:ext cx="397943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Bonus </a:t>
            </a:r>
          </a:p>
          <a:p>
            <a:pPr algn="ctr"/>
            <a:r>
              <a:rPr lang="en-US" sz="3200" dirty="0" smtClean="0"/>
              <a:t>EV3</a:t>
            </a:r>
            <a:r>
              <a:rPr lang="en-US" sz="3200" baseline="0" dirty="0" smtClean="0"/>
              <a:t> Programming Lessons</a:t>
            </a:r>
            <a:endParaRPr lang="en-US" sz="3200" dirty="0"/>
          </a:p>
        </p:txBody>
      </p:sp>
      <p:sp>
        <p:nvSpPr>
          <p:cNvPr id="22" name="Title 21"/>
          <p:cNvSpPr>
            <a:spLocks noGrp="1"/>
          </p:cNvSpPr>
          <p:nvPr>
            <p:ph type="title"/>
          </p:nvPr>
        </p:nvSpPr>
        <p:spPr>
          <a:xfrm>
            <a:off x="1167623" y="2685828"/>
            <a:ext cx="7200900" cy="1485900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3" name="TextBox 22"/>
          <p:cNvSpPr txBox="1"/>
          <p:nvPr userDrawn="1"/>
        </p:nvSpPr>
        <p:spPr>
          <a:xfrm>
            <a:off x="2038865" y="4562497"/>
            <a:ext cx="2115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By Droids Robotics</a:t>
            </a:r>
            <a:endParaRPr lang="en-US" dirty="0"/>
          </a:p>
        </p:txBody>
      </p:sp>
      <p:sp>
        <p:nvSpPr>
          <p:cNvPr id="24" name="L-Shape 23"/>
          <p:cNvSpPr/>
          <p:nvPr userDrawn="1"/>
        </p:nvSpPr>
        <p:spPr>
          <a:xfrm rot="5400000">
            <a:off x="402" y="0"/>
            <a:ext cx="1937639" cy="1938528"/>
          </a:xfrm>
          <a:prstGeom prst="corner">
            <a:avLst>
              <a:gd name="adj1" fmla="val 6607"/>
              <a:gd name="adj2" fmla="val 4829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L-Shape 24"/>
          <p:cNvSpPr/>
          <p:nvPr userDrawn="1"/>
        </p:nvSpPr>
        <p:spPr>
          <a:xfrm rot="16200000">
            <a:off x="7205917" y="4919916"/>
            <a:ext cx="1937639" cy="1938528"/>
          </a:xfrm>
          <a:prstGeom prst="corner">
            <a:avLst>
              <a:gd name="adj1" fmla="val 6607"/>
              <a:gd name="adj2" fmla="val 4829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L-Shape 25"/>
          <p:cNvSpPr/>
          <p:nvPr userDrawn="1"/>
        </p:nvSpPr>
        <p:spPr>
          <a:xfrm rot="10800000">
            <a:off x="7205472" y="-444"/>
            <a:ext cx="1937639" cy="1938528"/>
          </a:xfrm>
          <a:prstGeom prst="corner">
            <a:avLst>
              <a:gd name="adj1" fmla="val 6607"/>
              <a:gd name="adj2" fmla="val 4829"/>
            </a:avLst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L-Shape 26"/>
          <p:cNvSpPr/>
          <p:nvPr userDrawn="1"/>
        </p:nvSpPr>
        <p:spPr>
          <a:xfrm>
            <a:off x="-43" y="4920360"/>
            <a:ext cx="1937639" cy="1938528"/>
          </a:xfrm>
          <a:prstGeom prst="corner">
            <a:avLst>
              <a:gd name="adj1" fmla="val 6607"/>
              <a:gd name="adj2" fmla="val 4829"/>
            </a:avLst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8875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8700" y="2295526"/>
            <a:ext cx="7200900" cy="35718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B4AFA-481C-784D-9E86-801B8142A2DE}" type="datetime1">
              <a:rPr lang="en-US" smtClean="0"/>
              <a:t>2/4/16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© EV3Lessons 2016 (Last Update: 2/4/2016)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43778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80797" y="624156"/>
            <a:ext cx="1490950" cy="52432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8700" y="624156"/>
            <a:ext cx="5724525" cy="52432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FDB27B-4F96-EE46-9739-4760DDCEE942}" type="datetime1">
              <a:rPr lang="en-US" smtClean="0"/>
              <a:t>2/4/16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© EV3Lessons 2016 (Last Update: 2/4/2016)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62903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632" y="290384"/>
            <a:ext cx="8452022" cy="83408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3632" y="1359243"/>
            <a:ext cx="8452022" cy="488091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79D90-A649-B24D-BE3D-2D531BA18614}" type="datetime1">
              <a:rPr lang="en-US" smtClean="0"/>
              <a:t>2/4/16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© EV3Lessons 2016 (Last Update: 2/4/2016)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25790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3769" y="1301361"/>
            <a:ext cx="7209728" cy="2852737"/>
          </a:xfrm>
        </p:spPr>
        <p:txBody>
          <a:bodyPr anchor="b">
            <a:normAutofit/>
          </a:bodyPr>
          <a:lstStyle>
            <a:lvl1pPr algn="r">
              <a:defRPr sz="6000" cap="all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3769" y="4216328"/>
            <a:ext cx="7209728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tx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4181" y="6453386"/>
            <a:ext cx="1216807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8DFA64C-383B-4F4B-B36F-04D1AA54217C}" type="datetime1">
              <a:rPr lang="en-US" smtClean="0"/>
              <a:t>2/4/16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38234" y="6453386"/>
            <a:ext cx="5267533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r>
              <a:rPr lang="de-DE" smtClean="0"/>
              <a:t>© EV3Lessons 2016 (Last Update: 2/4/2016)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373012" y="6453386"/>
            <a:ext cx="119721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6113972" y="1685652"/>
            <a:ext cx="2456260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8" name="Freeform 7" title="Crop Mark"/>
          <p:cNvSpPr/>
          <p:nvPr/>
        </p:nvSpPr>
        <p:spPr bwMode="auto">
          <a:xfrm>
            <a:off x="6113972" y="1685652"/>
            <a:ext cx="2456260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11673131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8700" y="2286000"/>
            <a:ext cx="3335840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94052" y="2286000"/>
            <a:ext cx="3335840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AA53B-0209-7F4E-BD95-EF1CABAA1492}" type="datetime1">
              <a:rPr lang="en-US" smtClean="0"/>
              <a:t>2/4/16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© EV3Lessons 2016 (Last Update: 2/4/2016)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92488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700" y="685800"/>
            <a:ext cx="72009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8700" y="2340230"/>
            <a:ext cx="3335840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2400" b="0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8700" y="3305208"/>
            <a:ext cx="3335839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93760" y="2349754"/>
            <a:ext cx="3335840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2400" b="0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93760" y="3305208"/>
            <a:ext cx="3335840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61BFB-EF6A-244D-B8F9-0BFDD05D2BDD}" type="datetime1">
              <a:rPr lang="en-US" smtClean="0"/>
              <a:t>2/4/16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© EV3Lessons 2016 (Last Update: 2/4/2016)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61733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28520-EB13-1049-990D-7B32123E5967}" type="datetime1">
              <a:rPr lang="en-US" smtClean="0"/>
              <a:t>2/4/16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© EV3Lessons 2016 (Last Update: 2/4/2016)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6491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4E4D3-A829-6F4F-8072-C764548B40ED}" type="datetime1">
              <a:rPr lang="en-US" smtClean="0"/>
              <a:t>2/4/16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© EV3Lessons 2016 (Last Update: 2/4/2016)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6325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397764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2925" y="685800"/>
            <a:ext cx="289179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400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92015" y="685801"/>
            <a:ext cx="3909060" cy="5175250"/>
          </a:xfrm>
        </p:spPr>
        <p:txBody>
          <a:bodyPr/>
          <a:lstStyle>
            <a:lvl1pPr>
              <a:defRPr sz="1500"/>
            </a:lvl1pPr>
            <a:lvl2pPr>
              <a:defRPr sz="1500"/>
            </a:lvl2pPr>
            <a:lvl3pPr>
              <a:defRPr sz="1350"/>
            </a:lvl3pPr>
            <a:lvl4pPr>
              <a:defRPr sz="135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42925" y="2856344"/>
            <a:ext cx="2891790" cy="3011056"/>
          </a:xfrm>
        </p:spPr>
        <p:txBody>
          <a:bodyPr>
            <a:normAutofit/>
          </a:bodyPr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42925" y="6453386"/>
            <a:ext cx="90342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D580637-6ADF-8347-B12E-F1A91309FE55}" type="datetime1">
              <a:rPr lang="en-US" smtClean="0"/>
              <a:t>2/4/16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654459" y="6453386"/>
            <a:ext cx="1780256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de-DE" smtClean="0"/>
              <a:t>© EV3Lessons 2016 (Last Update: 2/4/2016)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412355" y="6453386"/>
            <a:ext cx="119721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977640" y="376"/>
            <a:ext cx="17145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 title="Divider Bar"/>
          <p:cNvSpPr/>
          <p:nvPr/>
        </p:nvSpPr>
        <p:spPr>
          <a:xfrm>
            <a:off x="3977640" y="376"/>
            <a:ext cx="17145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403155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397764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2925" y="685800"/>
            <a:ext cx="289179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4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149090" y="1"/>
            <a:ext cx="4994910" cy="6857999"/>
          </a:xfrm>
        </p:spPr>
        <p:txBody>
          <a:bodyPr anchor="t">
            <a:normAutofit/>
          </a:bodyPr>
          <a:lstStyle>
            <a:lvl1pPr marL="0" indent="0">
              <a:buNone/>
              <a:defRPr sz="1500"/>
            </a:lvl1pPr>
            <a:lvl2pPr marL="342900" indent="0">
              <a:buNone/>
              <a:defRPr sz="1500"/>
            </a:lvl2pPr>
            <a:lvl3pPr marL="685800" indent="0">
              <a:buNone/>
              <a:defRPr sz="15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42925" y="2855968"/>
            <a:ext cx="2891790" cy="3011432"/>
          </a:xfrm>
        </p:spPr>
        <p:txBody>
          <a:bodyPr>
            <a:normAutofit/>
          </a:bodyPr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42925" y="6453386"/>
            <a:ext cx="90342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9B41B7E-ED9D-1D41-BF17-92F7B6B9F3FD}" type="datetime1">
              <a:rPr lang="en-US" smtClean="0"/>
              <a:t>2/4/16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654459" y="6453386"/>
            <a:ext cx="1780256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de-DE" smtClean="0"/>
              <a:t>© EV3Lessons 2016 (Last Update: 2/4/2016)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412355" y="6453386"/>
            <a:ext cx="119721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977640" y="376"/>
            <a:ext cx="17145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 title="Divider Bar"/>
          <p:cNvSpPr/>
          <p:nvPr/>
        </p:nvSpPr>
        <p:spPr>
          <a:xfrm>
            <a:off x="3977640" y="376"/>
            <a:ext cx="17145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7146967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8700" y="685800"/>
            <a:ext cx="72009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8700" y="2286000"/>
            <a:ext cx="72009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42987" y="6453386"/>
            <a:ext cx="903429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aseline="0">
                <a:solidFill>
                  <a:schemeClr val="tx2"/>
                </a:solidFill>
              </a:defRPr>
            </a:lvl1pPr>
          </a:lstStyle>
          <a:p>
            <a:fld id="{085969BF-6D5D-474C-A9C0-40F2902D56DE}" type="datetime1">
              <a:rPr lang="en-US" smtClean="0"/>
              <a:t>2/4/16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70173" y="6453386"/>
            <a:ext cx="4710623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aseline="0">
                <a:solidFill>
                  <a:schemeClr val="tx2"/>
                </a:solidFill>
              </a:defRPr>
            </a:lvl1pPr>
          </a:lstStyle>
          <a:p>
            <a:r>
              <a:rPr lang="de-DE" smtClean="0"/>
              <a:t>© EV3Lessons 2016 (Last Update: 2/4/2016)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04552" y="6453386"/>
            <a:ext cx="1197219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aseline="0"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L-Shape 9"/>
          <p:cNvSpPr/>
          <p:nvPr userDrawn="1"/>
        </p:nvSpPr>
        <p:spPr>
          <a:xfrm rot="5400000">
            <a:off x="402" y="0"/>
            <a:ext cx="1937639" cy="1938528"/>
          </a:xfrm>
          <a:prstGeom prst="corner">
            <a:avLst>
              <a:gd name="adj1" fmla="val 6607"/>
              <a:gd name="adj2" fmla="val 4829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L-Shape 13"/>
          <p:cNvSpPr/>
          <p:nvPr userDrawn="1"/>
        </p:nvSpPr>
        <p:spPr>
          <a:xfrm rot="16200000">
            <a:off x="7205917" y="4919916"/>
            <a:ext cx="1937639" cy="1938528"/>
          </a:xfrm>
          <a:prstGeom prst="corner">
            <a:avLst>
              <a:gd name="adj1" fmla="val 6607"/>
              <a:gd name="adj2" fmla="val 4829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L-Shape 14"/>
          <p:cNvSpPr/>
          <p:nvPr userDrawn="1"/>
        </p:nvSpPr>
        <p:spPr>
          <a:xfrm rot="10800000">
            <a:off x="7205472" y="-444"/>
            <a:ext cx="1937639" cy="1938528"/>
          </a:xfrm>
          <a:prstGeom prst="corner">
            <a:avLst>
              <a:gd name="adj1" fmla="val 6607"/>
              <a:gd name="adj2" fmla="val 4829"/>
            </a:avLst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L-Shape 15"/>
          <p:cNvSpPr/>
          <p:nvPr userDrawn="1"/>
        </p:nvSpPr>
        <p:spPr>
          <a:xfrm>
            <a:off x="-43" y="4920360"/>
            <a:ext cx="1937639" cy="1938528"/>
          </a:xfrm>
          <a:prstGeom prst="corner">
            <a:avLst>
              <a:gd name="adj1" fmla="val 6607"/>
              <a:gd name="adj2" fmla="val 4829"/>
            </a:avLst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7528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5" r:id="rId1"/>
    <p:sldLayoutId id="2147483866" r:id="rId2"/>
    <p:sldLayoutId id="2147483867" r:id="rId3"/>
    <p:sldLayoutId id="2147483868" r:id="rId4"/>
    <p:sldLayoutId id="2147483869" r:id="rId5"/>
    <p:sldLayoutId id="2147483870" r:id="rId6"/>
    <p:sldLayoutId id="2147483871" r:id="rId7"/>
    <p:sldLayoutId id="2147483872" r:id="rId8"/>
    <p:sldLayoutId id="2147483873" r:id="rId9"/>
    <p:sldLayoutId id="2147483874" r:id="rId10"/>
    <p:sldLayoutId id="2147483875" r:id="rId11"/>
  </p:sldLayoutIdLst>
  <p:hf hdr="0" dt="0"/>
  <p:txStyles>
    <p:titleStyle>
      <a:lvl1pPr algn="l" defTabSz="6858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6858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384048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384048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384048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384048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384048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84048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84048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384048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6912">
          <p15:clr>
            <a:srgbClr val="F26B43"/>
          </p15:clr>
        </p15:guide>
        <p15:guide id="2" pos="936">
          <p15:clr>
            <a:srgbClr val="F26B43"/>
          </p15:clr>
        </p15:guide>
        <p15:guide id="3" pos="864">
          <p15:clr>
            <a:srgbClr val="F26B43"/>
          </p15:clr>
        </p15:guide>
        <p15:guide id="0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696">
          <p15:clr>
            <a:srgbClr val="F26B43"/>
          </p15:clr>
        </p15:guide>
        <p15:guide id="6" orient="horz" pos="432">
          <p15:clr>
            <a:srgbClr val="F26B43"/>
          </p15:clr>
        </p15:guide>
        <p15:guide id="7" orient="horz" pos="1512">
          <p15:clr>
            <a:srgbClr val="F26B43"/>
          </p15:clr>
        </p15:guide>
        <p15:guide id="8" pos="5184">
          <p15:clr>
            <a:srgbClr val="F26B43"/>
          </p15:clr>
        </p15:guide>
        <p15:guide id="9" pos="702">
          <p15:clr>
            <a:srgbClr val="F26B43"/>
          </p15:clr>
        </p15:guide>
        <p15:guide id="10" pos="64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acebook.com/marc.a.bazergui" TargetMode="External"/><Relationship Id="rId4" Type="http://schemas.openxmlformats.org/officeDocument/2006/relationships/hyperlink" Target="http://creativecommons.org/licenses/by-nc-sa/4.0/" TargetMode="External"/><Relationship Id="rId5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hyperlink" Target="mailto:team@droidsrobotics.org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Relationship Id="rId3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eg"/><Relationship Id="rId3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cmucam.org/projects/cmucam5/wiki" TargetMode="External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2.xml"/><Relationship Id="rId5" Type="http://schemas.openxmlformats.org/officeDocument/2006/relationships/image" Target="../media/image15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tiff"/><Relationship Id="rId3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PixyCam</a:t>
            </a:r>
            <a:r>
              <a:rPr lang="en-US" dirty="0" smtClean="0"/>
              <a:t> for MINDSTORMS:</a:t>
            </a:r>
            <a:br>
              <a:rPr lang="en-US" dirty="0" smtClean="0"/>
            </a:br>
            <a:r>
              <a:rPr lang="en-US" dirty="0" smtClean="0"/>
              <a:t>Color Codes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54175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Steps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Other Applications to think about:</a:t>
            </a:r>
          </a:p>
          <a:p>
            <a:pPr lvl="1"/>
            <a:r>
              <a:rPr lang="en-US" dirty="0" smtClean="0"/>
              <a:t>Can you use the Y centroid value and identify whether a Color Code is above or below?</a:t>
            </a:r>
          </a:p>
          <a:p>
            <a:pPr lvl="1"/>
            <a:r>
              <a:rPr lang="en-US" dirty="0" smtClean="0"/>
              <a:t>Can you think of something to do with the angle information that a Color Code provides?</a:t>
            </a:r>
          </a:p>
          <a:p>
            <a:pPr lvl="1"/>
            <a:r>
              <a:rPr lang="en-US" dirty="0" smtClean="0"/>
              <a:t>Can Color Codes be used to line follow?</a:t>
            </a:r>
          </a:p>
          <a:p>
            <a:pPr lvl="1"/>
            <a:r>
              <a:rPr lang="en-US" dirty="0" smtClean="0"/>
              <a:t>Can you set up Color Codes around your house (doorways and hallways) and have a robot navigate?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Note: These ideas have not been tested yet.  We may have future lessons on them. Feel free to try them out and let us know how well they work. Email: team@ev3lessons.com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© EV3Lessons 2016 (Last Update: 2/4/2016)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7213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665" y="439032"/>
            <a:ext cx="8245475" cy="1371600"/>
          </a:xfrm>
        </p:spPr>
        <p:txBody>
          <a:bodyPr/>
          <a:lstStyle/>
          <a:p>
            <a:r>
              <a:rPr lang="en-US" dirty="0" smtClean="0"/>
              <a:t>CREDITS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4832"/>
            <a:ext cx="8245474" cy="4963057"/>
          </a:xfrm>
        </p:spPr>
        <p:txBody>
          <a:bodyPr>
            <a:no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1800" dirty="0" smtClean="0"/>
              <a:t>This tutorial was created by Sanjay Seshan and Arvind Seshan from Droids Robotics.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 smtClean="0"/>
              <a:t>More lessons are available at www.ev3lessons.com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 smtClean="0"/>
              <a:t>Author’s Email: </a:t>
            </a:r>
            <a:r>
              <a:rPr lang="en-US" sz="1800" dirty="0" smtClean="0">
                <a:hlinkClick r:id="rId2"/>
              </a:rPr>
              <a:t>team@droidsrobotics.org</a:t>
            </a:r>
            <a:endParaRPr lang="en-US" sz="1800" dirty="0" smtClean="0"/>
          </a:p>
          <a:p>
            <a:pPr marL="342900" indent="-342900">
              <a:buFont typeface="Arial"/>
              <a:buChar char="•"/>
            </a:pPr>
            <a:r>
              <a:rPr lang="en-US" sz="1800" b="0" dirty="0" smtClean="0"/>
              <a:t>Thank you to </a:t>
            </a:r>
            <a:r>
              <a:rPr lang="en-US" sz="1800" dirty="0"/>
              <a:t>Marc-André </a:t>
            </a:r>
            <a:r>
              <a:rPr lang="en-US" sz="1800" dirty="0" err="1" smtClean="0"/>
              <a:t>Bazergui</a:t>
            </a:r>
            <a:r>
              <a:rPr lang="en-US" sz="1800" dirty="0" smtClean="0"/>
              <a:t> for</a:t>
            </a:r>
            <a:r>
              <a:rPr lang="en-US" sz="1800" b="0" dirty="0" smtClean="0"/>
              <a:t> loaning us the </a:t>
            </a:r>
            <a:r>
              <a:rPr lang="en-US" sz="1800" b="0" dirty="0" err="1" smtClean="0"/>
              <a:t>PixyCam</a:t>
            </a:r>
            <a:r>
              <a:rPr lang="en-US" sz="1800" b="0" dirty="0" smtClean="0"/>
              <a:t> for this lesson, (</a:t>
            </a:r>
            <a:r>
              <a:rPr lang="en-US" sz="1800" dirty="0">
                <a:hlinkClick r:id="rId3"/>
              </a:rPr>
              <a:t>https://</a:t>
            </a:r>
            <a:r>
              <a:rPr lang="en-US" sz="1800" dirty="0" smtClean="0">
                <a:hlinkClick r:id="rId3"/>
              </a:rPr>
              <a:t>www.facebook.com/marc.a.bazergui</a:t>
            </a:r>
            <a:r>
              <a:rPr lang="en-US" sz="1800" dirty="0" smtClean="0"/>
              <a:t>, </a:t>
            </a:r>
            <a:r>
              <a:rPr lang="en-US" sz="1800" dirty="0" err="1" smtClean="0"/>
              <a:t>info@bazmarc.ca</a:t>
            </a:r>
            <a:r>
              <a:rPr lang="en-US" sz="1800" dirty="0"/>
              <a:t>)</a:t>
            </a:r>
            <a:r>
              <a:rPr lang="en-US" sz="1800" b="0" dirty="0"/>
              <a:t/>
            </a:r>
            <a:br>
              <a:rPr lang="en-US" sz="1800" b="0" dirty="0"/>
            </a:br>
            <a:endParaRPr lang="en-US" sz="18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© EV3Lessons 2016 (Last Update: 2/4/2016)</a:t>
            </a:r>
            <a:endParaRPr lang="en-US" dirty="0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457199" y="4630535"/>
            <a:ext cx="7913347" cy="923330"/>
          </a:xfrm>
          <a:prstGeom prst="rect">
            <a:avLst/>
          </a:prstGeom>
          <a:solidFill>
            <a:srgbClr val="F5F5F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</a:rPr>
              <a:t>                         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/>
            </a:r>
            <a:b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</a:rPr>
              <a:t>This work is licensed under a 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4"/>
              </a:rPr>
              <a:t>Creative Commons Attribution-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4"/>
              </a:rPr>
              <a:t>NonCommercial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4"/>
              </a:rPr>
              <a:t>-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4"/>
              </a:rPr>
              <a:t>ShareAlike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4"/>
              </a:rPr>
              <a:t> 4.0 International License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</a:rPr>
              <a:t>.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2000" b="0" i="0" u="none" strike="noStrike" cap="none" normalizeH="0" baseline="0" dirty="0" smtClean="0">
              <a:ln>
                <a:noFill/>
              </a:ln>
              <a:solidFill>
                <a:srgbClr val="4374B7"/>
              </a:solidFill>
              <a:effectLst/>
              <a:latin typeface="Helvetica Neue"/>
            </a:endParaRPr>
          </a:p>
        </p:txBody>
      </p:sp>
      <p:pic>
        <p:nvPicPr>
          <p:cNvPr id="2050" name="Picture 2" descr="Creative Commons License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18595" y="3609409"/>
            <a:ext cx="2161449" cy="761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879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What is a Color Code and Why </a:t>
            </a:r>
            <a:r>
              <a:rPr lang="en-US" dirty="0"/>
              <a:t>U</a:t>
            </a:r>
            <a:r>
              <a:rPr lang="en-US" dirty="0" smtClean="0"/>
              <a:t>se </a:t>
            </a:r>
            <a:r>
              <a:rPr lang="en-US" dirty="0"/>
              <a:t>I</a:t>
            </a:r>
            <a:r>
              <a:rPr lang="en-US" dirty="0" smtClean="0"/>
              <a:t>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Color Codes are two or more color code signatures next to each other.</a:t>
            </a:r>
          </a:p>
          <a:p>
            <a:r>
              <a:rPr lang="en-US" dirty="0" smtClean="0"/>
              <a:t>A way to train the </a:t>
            </a:r>
            <a:r>
              <a:rPr lang="en-US" dirty="0" err="1" smtClean="0"/>
              <a:t>PixyCam</a:t>
            </a:r>
            <a:r>
              <a:rPr lang="en-US" dirty="0" smtClean="0"/>
              <a:t> to recognize more than one color next to each other as one object</a:t>
            </a:r>
          </a:p>
          <a:p>
            <a:r>
              <a:rPr lang="en-US" dirty="0" smtClean="0"/>
              <a:t>Allows you to have many more signatures (beyond the 7 color signatures)</a:t>
            </a:r>
          </a:p>
          <a:p>
            <a:r>
              <a:rPr lang="en-US" dirty="0" smtClean="0"/>
              <a:t>Makes detecting objects more reliable because it is unlikely that the camera will see more than one color next to each other in the background</a:t>
            </a:r>
          </a:p>
          <a:p>
            <a:r>
              <a:rPr lang="en-US" dirty="0" smtClean="0"/>
              <a:t>Can give you an angle estimate of the object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© EV3Lessons 2016 (Last Update: 2/4/2016)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8554" y="4179647"/>
            <a:ext cx="4742426" cy="202294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045970" y="6240162"/>
            <a:ext cx="19926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Photo Credits: </a:t>
            </a:r>
            <a:r>
              <a:rPr lang="en-US" sz="1100" dirty="0" err="1" smtClean="0"/>
              <a:t>PixyCam</a:t>
            </a:r>
            <a:r>
              <a:rPr lang="en-US" sz="1100" dirty="0" smtClean="0"/>
              <a:t> Help</a:t>
            </a:r>
            <a:endParaRPr lang="en-US" sz="11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11018" y="4179647"/>
            <a:ext cx="1793280" cy="18288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951877" y="6036159"/>
            <a:ext cx="19926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Back of </a:t>
            </a:r>
            <a:r>
              <a:rPr lang="en-US" sz="1100" dirty="0" err="1" smtClean="0"/>
              <a:t>PixyCam</a:t>
            </a:r>
            <a:r>
              <a:rPr lang="en-US" sz="1100" dirty="0" smtClean="0"/>
              <a:t> Box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042359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Helpful Terms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3632" y="1359244"/>
            <a:ext cx="8452022" cy="2073754"/>
          </a:xfrm>
        </p:spPr>
        <p:txBody>
          <a:bodyPr>
            <a:normAutofit lnSpcReduction="10000"/>
          </a:bodyPr>
          <a:lstStyle/>
          <a:p>
            <a:r>
              <a:rPr lang="en-US" dirty="0" err="1" smtClean="0"/>
              <a:t>PixyCam</a:t>
            </a:r>
            <a:r>
              <a:rPr lang="en-US" dirty="0"/>
              <a:t> </a:t>
            </a:r>
            <a:r>
              <a:rPr lang="en-US" dirty="0" smtClean="0"/>
              <a:t>wiki and menu use three terms that can be confusing:</a:t>
            </a:r>
          </a:p>
          <a:p>
            <a:pPr lvl="1"/>
            <a:r>
              <a:rPr lang="en-US" dirty="0" smtClean="0"/>
              <a:t>Signature (sometimes called Normal </a:t>
            </a:r>
            <a:r>
              <a:rPr lang="en-US" dirty="0"/>
              <a:t>S</a:t>
            </a:r>
            <a:r>
              <a:rPr lang="en-US" dirty="0" smtClean="0"/>
              <a:t>ignature): a signature made up of exactly 1 color (used in our </a:t>
            </a:r>
            <a:r>
              <a:rPr lang="en-US" dirty="0" err="1" smtClean="0"/>
              <a:t>PixyCam</a:t>
            </a:r>
            <a:r>
              <a:rPr lang="en-US" dirty="0" smtClean="0"/>
              <a:t> Introduction and Color Identifier lessons)</a:t>
            </a:r>
          </a:p>
          <a:p>
            <a:pPr lvl="1"/>
            <a:r>
              <a:rPr lang="en-US" dirty="0" smtClean="0"/>
              <a:t>CC Signature: the individual signatures that are used in a color code</a:t>
            </a:r>
          </a:p>
          <a:p>
            <a:pPr lvl="1"/>
            <a:r>
              <a:rPr lang="en-US" dirty="0" smtClean="0"/>
              <a:t>Color Codes: 2 or more CC signatures next together</a:t>
            </a:r>
          </a:p>
          <a:p>
            <a:pPr lvl="1"/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© EV3Lessons 2016 (Last Update: 2/4/2016)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38600" y="4260770"/>
            <a:ext cx="2590800" cy="114875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038600" y="3847421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Color Code</a:t>
            </a:r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102100" y="4476931"/>
            <a:ext cx="1206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CC Signature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397500" y="4476931"/>
            <a:ext cx="1206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CC Signature</a:t>
            </a:r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09348" y="4271626"/>
            <a:ext cx="1261329" cy="1148751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690939" y="4476670"/>
            <a:ext cx="1206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Normal Signature</a:t>
            </a:r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3594100" y="3667777"/>
            <a:ext cx="3403600" cy="21481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4496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Configuring Color Code Modes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3632" y="1171354"/>
            <a:ext cx="6029590" cy="3553416"/>
          </a:xfrm>
        </p:spPr>
        <p:txBody>
          <a:bodyPr>
            <a:normAutofit lnSpcReduction="10000"/>
          </a:bodyPr>
          <a:lstStyle/>
          <a:p>
            <a:r>
              <a:rPr lang="en-US" sz="1800" b="1" dirty="0" smtClean="0"/>
              <a:t>Disabled: </a:t>
            </a:r>
            <a:r>
              <a:rPr lang="en-US" sz="1800" dirty="0" smtClean="0"/>
              <a:t>The </a:t>
            </a:r>
            <a:r>
              <a:rPr lang="en-US" sz="1800" dirty="0" err="1"/>
              <a:t>PixyCam</a:t>
            </a:r>
            <a:r>
              <a:rPr lang="en-US" sz="1800" dirty="0"/>
              <a:t> will not detect any C</a:t>
            </a:r>
            <a:r>
              <a:rPr lang="en-US" sz="1800" dirty="0" smtClean="0"/>
              <a:t>olor </a:t>
            </a:r>
            <a:r>
              <a:rPr lang="en-US" sz="1800" dirty="0"/>
              <a:t>C</a:t>
            </a:r>
            <a:r>
              <a:rPr lang="en-US" sz="1800" dirty="0" smtClean="0"/>
              <a:t>odes but will detect CC </a:t>
            </a:r>
            <a:r>
              <a:rPr lang="en-US" sz="1800" dirty="0"/>
              <a:t>S</a:t>
            </a:r>
            <a:r>
              <a:rPr lang="en-US" sz="1800" dirty="0" smtClean="0"/>
              <a:t>ignatures as individual objects</a:t>
            </a:r>
            <a:endParaRPr lang="en-US" sz="1800" dirty="0"/>
          </a:p>
          <a:p>
            <a:r>
              <a:rPr lang="en-US" sz="1800" b="1" dirty="0" smtClean="0"/>
              <a:t>Enabled:</a:t>
            </a:r>
            <a:r>
              <a:rPr lang="en-US" sz="1800" dirty="0" smtClean="0"/>
              <a:t> Default mode. Color Codes as well as Normal </a:t>
            </a:r>
            <a:r>
              <a:rPr lang="en-US" sz="1800" dirty="0"/>
              <a:t>S</a:t>
            </a:r>
            <a:r>
              <a:rPr lang="en-US" sz="1800" dirty="0" smtClean="0"/>
              <a:t>ignatures will be detected. </a:t>
            </a:r>
            <a:r>
              <a:rPr lang="en-US" sz="1800" dirty="0"/>
              <a:t>O</a:t>
            </a:r>
            <a:r>
              <a:rPr lang="en-US" sz="1800" dirty="0" smtClean="0"/>
              <a:t>bjects that match CC </a:t>
            </a:r>
            <a:r>
              <a:rPr lang="en-US" sz="1800" dirty="0"/>
              <a:t>S</a:t>
            </a:r>
            <a:r>
              <a:rPr lang="en-US" sz="1800" dirty="0" smtClean="0"/>
              <a:t>ignatures, but are not part of a Color </a:t>
            </a:r>
            <a:r>
              <a:rPr lang="en-US" sz="1800" dirty="0"/>
              <a:t>C</a:t>
            </a:r>
            <a:r>
              <a:rPr lang="en-US" sz="1800" dirty="0" smtClean="0"/>
              <a:t>ode are not detected as an individual object.</a:t>
            </a:r>
          </a:p>
          <a:p>
            <a:r>
              <a:rPr lang="en-US" sz="1800" b="1" dirty="0" smtClean="0"/>
              <a:t>Color Codes Only: </a:t>
            </a:r>
            <a:r>
              <a:rPr lang="en-US" sz="1800" dirty="0" smtClean="0"/>
              <a:t>Only</a:t>
            </a:r>
            <a:r>
              <a:rPr lang="en-US" sz="1800" dirty="0"/>
              <a:t> </a:t>
            </a:r>
            <a:r>
              <a:rPr lang="en-US" sz="1800" dirty="0" smtClean="0"/>
              <a:t>objects </a:t>
            </a:r>
            <a:r>
              <a:rPr lang="en-US" sz="1800" dirty="0"/>
              <a:t>that </a:t>
            </a:r>
            <a:r>
              <a:rPr lang="en-US" sz="1800" dirty="0" smtClean="0"/>
              <a:t>match color signatures (Normal </a:t>
            </a:r>
            <a:r>
              <a:rPr lang="en-US" sz="1800" dirty="0"/>
              <a:t>S</a:t>
            </a:r>
            <a:r>
              <a:rPr lang="en-US" sz="1800" dirty="0" smtClean="0"/>
              <a:t>ignatures or CC Signatures) are detected only if they are part of Color </a:t>
            </a:r>
            <a:r>
              <a:rPr lang="en-US" sz="1800" dirty="0"/>
              <a:t>C</a:t>
            </a:r>
            <a:r>
              <a:rPr lang="en-US" sz="1800" dirty="0" smtClean="0"/>
              <a:t>odes</a:t>
            </a:r>
            <a:endParaRPr lang="en-US" sz="1800" dirty="0"/>
          </a:p>
          <a:p>
            <a:r>
              <a:rPr lang="en-US" sz="1800" b="1" dirty="0" smtClean="0"/>
              <a:t>Mixed:</a:t>
            </a:r>
            <a:r>
              <a:rPr lang="en-US" sz="1800" dirty="0" smtClean="0"/>
              <a:t> </a:t>
            </a:r>
            <a:r>
              <a:rPr lang="en-US" sz="1800" dirty="0"/>
              <a:t>C</a:t>
            </a:r>
            <a:r>
              <a:rPr lang="en-US" sz="1800" dirty="0" smtClean="0"/>
              <a:t>olor Codes and Normal </a:t>
            </a:r>
            <a:r>
              <a:rPr lang="en-US" sz="1800" dirty="0"/>
              <a:t>S</a:t>
            </a:r>
            <a:r>
              <a:rPr lang="en-US" sz="1800" dirty="0" smtClean="0"/>
              <a:t>ignatures are detected. </a:t>
            </a:r>
            <a:r>
              <a:rPr lang="en-US" sz="1800" dirty="0"/>
              <a:t>O</a:t>
            </a:r>
            <a:r>
              <a:rPr lang="en-US" sz="1800" dirty="0" smtClean="0"/>
              <a:t>bjects </a:t>
            </a:r>
            <a:r>
              <a:rPr lang="en-US" sz="1800" dirty="0"/>
              <a:t>that match </a:t>
            </a:r>
            <a:r>
              <a:rPr lang="en-US" sz="1800" dirty="0" smtClean="0"/>
              <a:t>CC </a:t>
            </a:r>
            <a:r>
              <a:rPr lang="en-US" sz="1800" dirty="0"/>
              <a:t>S</a:t>
            </a:r>
            <a:r>
              <a:rPr lang="en-US" sz="1800" dirty="0" smtClean="0"/>
              <a:t>ignatures</a:t>
            </a:r>
            <a:r>
              <a:rPr lang="en-US" sz="1800" dirty="0"/>
              <a:t>, </a:t>
            </a:r>
            <a:r>
              <a:rPr lang="en-US" sz="1800" dirty="0" smtClean="0"/>
              <a:t>(even if they are not part of </a:t>
            </a:r>
            <a:r>
              <a:rPr lang="en-US" sz="1800" dirty="0"/>
              <a:t>a </a:t>
            </a:r>
            <a:r>
              <a:rPr lang="en-US" sz="1800" dirty="0" smtClean="0"/>
              <a:t>Color </a:t>
            </a:r>
            <a:r>
              <a:rPr lang="en-US" sz="1800" dirty="0"/>
              <a:t>C</a:t>
            </a:r>
            <a:r>
              <a:rPr lang="en-US" sz="1800" dirty="0" smtClean="0"/>
              <a:t>ode) </a:t>
            </a:r>
            <a:r>
              <a:rPr lang="en-US" sz="1800" dirty="0"/>
              <a:t>are also </a:t>
            </a:r>
            <a:r>
              <a:rPr lang="en-US" sz="1800" dirty="0" smtClean="0"/>
              <a:t>detected as an object.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© EV3Lessons 2016 (Last Update: 2/4/2016)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31867" y="4771659"/>
            <a:ext cx="4018925" cy="177672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41959" y="4711915"/>
            <a:ext cx="197115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To configure </a:t>
            </a:r>
            <a:r>
              <a:rPr lang="en-US" smtClean="0"/>
              <a:t>modes. </a:t>
            </a:r>
          </a:p>
          <a:p>
            <a:r>
              <a:rPr lang="en-US" dirty="0" err="1" smtClean="0"/>
              <a:t>PixyMon</a:t>
            </a:r>
            <a:r>
              <a:rPr lang="en-US" dirty="0" smtClean="0"/>
              <a:t>: </a:t>
            </a:r>
          </a:p>
          <a:p>
            <a:r>
              <a:rPr lang="en-US" dirty="0" smtClean="0"/>
              <a:t>In Configure Parameters </a:t>
            </a:r>
            <a:r>
              <a:rPr lang="en-US" dirty="0" smtClean="0">
                <a:sym typeface="Wingdings"/>
              </a:rPr>
              <a:t> Expert </a:t>
            </a:r>
            <a:r>
              <a:rPr lang="en-US" dirty="0" smtClean="0"/>
              <a:t>Tab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61916" y="1124465"/>
            <a:ext cx="2482490" cy="154072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85391" y="3932628"/>
            <a:ext cx="2487168" cy="164519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461916" y="2666532"/>
            <a:ext cx="24824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This is what a CC Signature looks like in Enabled and Color </a:t>
            </a:r>
            <a:r>
              <a:rPr lang="en-US" dirty="0"/>
              <a:t>C</a:t>
            </a:r>
            <a:r>
              <a:rPr lang="en-US" dirty="0" smtClean="0"/>
              <a:t>odes </a:t>
            </a:r>
            <a:r>
              <a:rPr lang="en-US" dirty="0"/>
              <a:t>O</a:t>
            </a:r>
            <a:r>
              <a:rPr lang="en-US" dirty="0" smtClean="0"/>
              <a:t>nly modes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461916" y="5560181"/>
            <a:ext cx="24824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This is what a CC </a:t>
            </a:r>
            <a:r>
              <a:rPr lang="en-US" dirty="0"/>
              <a:t>S</a:t>
            </a:r>
            <a:r>
              <a:rPr lang="en-US" dirty="0" smtClean="0"/>
              <a:t>ignature looks like in Disabled and Mixed modes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6043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 1: Making a Color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3633" y="1359244"/>
            <a:ext cx="5487776" cy="5094142"/>
          </a:xfrm>
        </p:spPr>
        <p:txBody>
          <a:bodyPr>
            <a:normAutofit/>
          </a:bodyPr>
          <a:lstStyle/>
          <a:p>
            <a:r>
              <a:rPr lang="en-US" sz="1600" b="1" dirty="0" smtClean="0"/>
              <a:t>Make sure ENABLED is selected in the Configure Parameters </a:t>
            </a:r>
            <a:r>
              <a:rPr lang="en-US" sz="1600" b="1" dirty="0" smtClean="0">
                <a:sym typeface="Wingdings"/>
              </a:rPr>
              <a:t> Expert tab</a:t>
            </a:r>
            <a:endParaRPr lang="en-US" sz="1600" b="1" dirty="0"/>
          </a:p>
          <a:p>
            <a:r>
              <a:rPr lang="en-US" sz="1600" dirty="0"/>
              <a:t>Teach Pixy the </a:t>
            </a:r>
            <a:r>
              <a:rPr lang="en-US" sz="1600" dirty="0" smtClean="0"/>
              <a:t>CC signatures </a:t>
            </a:r>
            <a:r>
              <a:rPr lang="en-US" sz="1600" dirty="0"/>
              <a:t>needed for the color codes you are </a:t>
            </a:r>
            <a:r>
              <a:rPr lang="en-US" sz="1600" dirty="0" smtClean="0"/>
              <a:t>using</a:t>
            </a:r>
          </a:p>
          <a:p>
            <a:pPr lvl="1"/>
            <a:r>
              <a:rPr lang="en-US" sz="1600" dirty="0" smtClean="0"/>
              <a:t>Connect a red and a yellow LEGO brick together to get ready to make a Color Code</a:t>
            </a:r>
            <a:endParaRPr lang="en-US" sz="1600" dirty="0"/>
          </a:p>
          <a:p>
            <a:pPr lvl="1"/>
            <a:r>
              <a:rPr lang="en-US" sz="1600" dirty="0" smtClean="0"/>
              <a:t>Load </a:t>
            </a:r>
            <a:r>
              <a:rPr lang="en-US" sz="1600" dirty="0" err="1" smtClean="0"/>
              <a:t>PixyMon</a:t>
            </a:r>
            <a:r>
              <a:rPr lang="en-US" sz="1600" dirty="0" smtClean="0"/>
              <a:t> and click on Action – Set CC signature 1 and highlight just the red block</a:t>
            </a:r>
          </a:p>
          <a:p>
            <a:pPr lvl="1"/>
            <a:r>
              <a:rPr lang="en-US" sz="1600" dirty="0" smtClean="0"/>
              <a:t>Then click </a:t>
            </a:r>
            <a:r>
              <a:rPr lang="en-US" sz="1600" dirty="0"/>
              <a:t>on Action – Set CC signature </a:t>
            </a:r>
            <a:r>
              <a:rPr lang="en-US" sz="1600" dirty="0" smtClean="0"/>
              <a:t>2 </a:t>
            </a:r>
            <a:r>
              <a:rPr lang="en-US" sz="1600" dirty="0"/>
              <a:t>and highlight just the </a:t>
            </a:r>
            <a:r>
              <a:rPr lang="en-US" sz="1600" dirty="0" smtClean="0"/>
              <a:t>yellow block</a:t>
            </a:r>
          </a:p>
          <a:p>
            <a:pPr lvl="1"/>
            <a:r>
              <a:rPr lang="en-US" sz="1600" dirty="0" err="1" smtClean="0"/>
              <a:t>PixyMon</a:t>
            </a:r>
            <a:r>
              <a:rPr lang="en-US" sz="1600" dirty="0" smtClean="0"/>
              <a:t> should automatically notice two CC signatures next to each other and make Color Code 12</a:t>
            </a:r>
          </a:p>
          <a:p>
            <a:pPr lvl="1"/>
            <a:r>
              <a:rPr lang="en-US" sz="1600" dirty="0" smtClean="0"/>
              <a:t>The Color Code is 12 because it is CC signature 1 + CC signature 2</a:t>
            </a:r>
          </a:p>
          <a:p>
            <a:pPr lvl="1"/>
            <a:r>
              <a:rPr lang="en-US" sz="1600" dirty="0" smtClean="0"/>
              <a:t>If </a:t>
            </a:r>
            <a:r>
              <a:rPr lang="en-US" sz="1600" dirty="0" err="1" smtClean="0"/>
              <a:t>PixyMon</a:t>
            </a:r>
            <a:r>
              <a:rPr lang="en-US" sz="1600" dirty="0" smtClean="0"/>
              <a:t> does not automatically notice the Color Code, look </a:t>
            </a:r>
            <a:r>
              <a:rPr lang="en-US" sz="1600" dirty="0"/>
              <a:t>at </a:t>
            </a:r>
            <a:r>
              <a:rPr lang="en-US" sz="1600" dirty="0" smtClean="0"/>
              <a:t>this </a:t>
            </a:r>
            <a:r>
              <a:rPr lang="en-US" sz="1600" dirty="0" smtClean="0">
                <a:hlinkClick r:id="rId3"/>
              </a:rPr>
              <a:t>this webpage</a:t>
            </a:r>
            <a:r>
              <a:rPr lang="en-US" sz="1600" dirty="0" smtClean="0"/>
              <a:t> in the </a:t>
            </a:r>
            <a:r>
              <a:rPr lang="en-US" sz="1600" dirty="0"/>
              <a:t>Troubleshooting </a:t>
            </a:r>
            <a:r>
              <a:rPr lang="en-US" sz="1600" dirty="0" smtClean="0"/>
              <a:t>Guide section</a:t>
            </a:r>
          </a:p>
          <a:p>
            <a:pPr lvl="1"/>
            <a:endParaRPr lang="en-US" sz="1600" dirty="0"/>
          </a:p>
          <a:p>
            <a:endParaRPr lang="en-US" sz="16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© EV3Lessons 2016 (Last Update: 2/4/2016)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42306" y="4745285"/>
            <a:ext cx="2830096" cy="176488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42306" y="2816392"/>
            <a:ext cx="2830096" cy="176880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55558" y="887499"/>
            <a:ext cx="2830096" cy="1768809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6880796" y="1429611"/>
            <a:ext cx="659692" cy="823259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7540488" y="3453008"/>
            <a:ext cx="761283" cy="867201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7611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More About Color Codes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© EV3Lessons 2016 (Last Update: 2/4/2016)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6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5421" y="2899922"/>
            <a:ext cx="3749989" cy="222344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93773" y="2471140"/>
            <a:ext cx="36418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Identifies the angle of the signature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07585" y="1628861"/>
            <a:ext cx="36280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B0F0"/>
                </a:solidFill>
              </a:rPr>
              <a:t>Identifies the CC Signatures in the Color Code (in </a:t>
            </a:r>
            <a:r>
              <a:rPr lang="en-US" smtClean="0">
                <a:solidFill>
                  <a:srgbClr val="00B0F0"/>
                </a:solidFill>
              </a:rPr>
              <a:t>this case #1 and #2)</a:t>
            </a:r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24" name="Oval 23"/>
          <p:cNvSpPr/>
          <p:nvPr/>
        </p:nvSpPr>
        <p:spPr>
          <a:xfrm>
            <a:off x="485422" y="2895988"/>
            <a:ext cx="418346" cy="190135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F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33934" y="2554688"/>
            <a:ext cx="4259034" cy="266589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432798" y="5220586"/>
            <a:ext cx="33616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Photo credit: </a:t>
            </a:r>
            <a:r>
              <a:rPr lang="en-US" sz="1100" dirty="0" err="1" smtClean="0"/>
              <a:t>PixyCam</a:t>
            </a:r>
            <a:r>
              <a:rPr lang="en-US" sz="1100" dirty="0" smtClean="0"/>
              <a:t> Help</a:t>
            </a:r>
            <a:endParaRPr lang="en-US" sz="1100" dirty="0"/>
          </a:p>
        </p:txBody>
      </p:sp>
      <p:sp>
        <p:nvSpPr>
          <p:cNvPr id="10" name="TextBox 9"/>
          <p:cNvSpPr txBox="1"/>
          <p:nvPr/>
        </p:nvSpPr>
        <p:spPr>
          <a:xfrm>
            <a:off x="4431675" y="1607428"/>
            <a:ext cx="44492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Notice how both values change depending upon the CC Signatures in each Color Code and the angle they are held at</a:t>
            </a:r>
            <a:endParaRPr lang="en-US" dirty="0"/>
          </a:p>
        </p:txBody>
      </p:sp>
      <p:sp>
        <p:nvSpPr>
          <p:cNvPr id="13" name="Oval 12"/>
          <p:cNvSpPr/>
          <p:nvPr/>
        </p:nvSpPr>
        <p:spPr>
          <a:xfrm>
            <a:off x="836388" y="2897956"/>
            <a:ext cx="418346" cy="19013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485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lorcodesmall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19547" r="22313"/>
          <a:stretch/>
        </p:blipFill>
        <p:spPr>
          <a:xfrm>
            <a:off x="4484940" y="1581223"/>
            <a:ext cx="4051393" cy="391972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 2: Where is it?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3632" y="1359243"/>
            <a:ext cx="3973325" cy="4880919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Make a program that detects and says if the Color Code you made in Challenge 1 is to the </a:t>
            </a:r>
            <a:r>
              <a:rPr lang="en-US" b="1" dirty="0" smtClean="0"/>
              <a:t>left </a:t>
            </a:r>
            <a:r>
              <a:rPr lang="en-US" dirty="0" smtClean="0"/>
              <a:t>or </a:t>
            </a:r>
            <a:r>
              <a:rPr lang="en-US" b="1" dirty="0" smtClean="0"/>
              <a:t>right </a:t>
            </a:r>
            <a:r>
              <a:rPr lang="en-US" dirty="0" smtClean="0"/>
              <a:t>of the camera (from the perspective of the camera – not the human in fron</a:t>
            </a:r>
            <a:r>
              <a:rPr lang="en-US" dirty="0"/>
              <a:t>t</a:t>
            </a:r>
            <a:r>
              <a:rPr lang="en-US" dirty="0" smtClean="0"/>
              <a:t>) </a:t>
            </a:r>
          </a:p>
          <a:p>
            <a:r>
              <a:rPr lang="en-US" dirty="0" smtClean="0"/>
              <a:t>You will need the loop block, the Pixy Camera Block in Measure – Read Signature mode, Compare Blocks, a Switch </a:t>
            </a:r>
            <a:r>
              <a:rPr lang="en-US" dirty="0"/>
              <a:t>B</a:t>
            </a:r>
            <a:r>
              <a:rPr lang="en-US" dirty="0" smtClean="0"/>
              <a:t>lock in Logic mode, and a Sound block</a:t>
            </a:r>
          </a:p>
          <a:p>
            <a:r>
              <a:rPr lang="en-US" dirty="0"/>
              <a:t>Y</a:t>
            </a:r>
            <a:r>
              <a:rPr lang="en-US" dirty="0" smtClean="0"/>
              <a:t>ou </a:t>
            </a:r>
            <a:r>
              <a:rPr lang="en-US" dirty="0"/>
              <a:t>will need </a:t>
            </a:r>
            <a:r>
              <a:rPr lang="en-US" dirty="0" smtClean="0"/>
              <a:t>to know how the camera identifies that an object is on the left or right side of the camera (see next slide)</a:t>
            </a:r>
            <a:endParaRPr lang="en-US" dirty="0"/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© EV3Lessons 2016 (Last Update: 2/4/2016)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7</a:t>
            </a:fld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6528393" y="2377855"/>
            <a:ext cx="1209218" cy="121595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841703" y="2319535"/>
            <a:ext cx="10516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 smtClean="0">
                <a:solidFill>
                  <a:srgbClr val="00B0F0"/>
                </a:solidFill>
              </a:rPr>
              <a:t>PixyCam</a:t>
            </a:r>
            <a:endParaRPr lang="en-US" sz="1600" dirty="0">
              <a:solidFill>
                <a:srgbClr val="00B0F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493775" y="4882780"/>
            <a:ext cx="10516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Left of camera</a:t>
            </a:r>
            <a:endParaRPr lang="en-US" sz="1600" dirty="0"/>
          </a:p>
        </p:txBody>
      </p:sp>
      <p:sp>
        <p:nvSpPr>
          <p:cNvPr id="15" name="TextBox 14"/>
          <p:cNvSpPr txBox="1"/>
          <p:nvPr/>
        </p:nvSpPr>
        <p:spPr>
          <a:xfrm>
            <a:off x="4678620" y="4882780"/>
            <a:ext cx="10516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Right of camera</a:t>
            </a:r>
            <a:endParaRPr lang="en-US" sz="1600" dirty="0"/>
          </a:p>
        </p:txBody>
      </p:sp>
      <p:sp>
        <p:nvSpPr>
          <p:cNvPr id="17" name="TextBox 16"/>
          <p:cNvSpPr txBox="1"/>
          <p:nvPr/>
        </p:nvSpPr>
        <p:spPr>
          <a:xfrm>
            <a:off x="5170531" y="5566060"/>
            <a:ext cx="3374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Click to play video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2796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Learning a </a:t>
            </a:r>
            <a:r>
              <a:rPr lang="en-US" dirty="0"/>
              <a:t>N</a:t>
            </a:r>
            <a:r>
              <a:rPr lang="en-US" dirty="0" smtClean="0"/>
              <a:t>ew </a:t>
            </a:r>
            <a:r>
              <a:rPr lang="en-US" dirty="0"/>
              <a:t>T</a:t>
            </a:r>
            <a:r>
              <a:rPr lang="en-US" dirty="0" smtClean="0"/>
              <a:t>echnique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3632" y="1268986"/>
            <a:ext cx="4308812" cy="4880919"/>
          </a:xfrm>
        </p:spPr>
        <p:txBody>
          <a:bodyPr/>
          <a:lstStyle/>
          <a:p>
            <a:r>
              <a:rPr lang="en-US" dirty="0" smtClean="0"/>
              <a:t>We will be using the X and Y Centroid outputs (#5 and #6) in the </a:t>
            </a:r>
            <a:r>
              <a:rPr lang="en-US" dirty="0" err="1" smtClean="0"/>
              <a:t>PixyCam</a:t>
            </a:r>
            <a:r>
              <a:rPr lang="en-US" dirty="0" smtClean="0"/>
              <a:t> Block</a:t>
            </a:r>
          </a:p>
          <a:p>
            <a:r>
              <a:rPr lang="en-US" dirty="0" smtClean="0"/>
              <a:t>These outputs allow you to see where an object is compared to the camera </a:t>
            </a:r>
          </a:p>
          <a:p>
            <a:r>
              <a:rPr lang="en-US" b="1" dirty="0" smtClean="0"/>
              <a:t>X </a:t>
            </a:r>
            <a:r>
              <a:rPr lang="en-US" b="1" dirty="0"/>
              <a:t>centroid</a:t>
            </a:r>
            <a:r>
              <a:rPr lang="en-US" dirty="0"/>
              <a:t>: R</a:t>
            </a:r>
            <a:r>
              <a:rPr lang="en-US" dirty="0" smtClean="0"/>
              <a:t>anges from </a:t>
            </a:r>
            <a:r>
              <a:rPr lang="en-US" dirty="0"/>
              <a:t>0 to </a:t>
            </a:r>
            <a:r>
              <a:rPr lang="en-US" dirty="0" smtClean="0"/>
              <a:t>255 (0 is the leftmost pixel from the perspective of the camera lens)</a:t>
            </a:r>
            <a:endParaRPr lang="en-US" dirty="0"/>
          </a:p>
          <a:p>
            <a:r>
              <a:rPr lang="en-US" b="1" dirty="0"/>
              <a:t>Y centroid</a:t>
            </a:r>
            <a:r>
              <a:rPr lang="en-US" dirty="0"/>
              <a:t>: </a:t>
            </a:r>
            <a:r>
              <a:rPr lang="en-US" dirty="0" smtClean="0"/>
              <a:t>ranges from 0 </a:t>
            </a:r>
            <a:r>
              <a:rPr lang="en-US" dirty="0"/>
              <a:t>to </a:t>
            </a:r>
            <a:r>
              <a:rPr lang="en-US" dirty="0" smtClean="0"/>
              <a:t>199 (0 is </a:t>
            </a:r>
            <a:r>
              <a:rPr lang="en-US" dirty="0"/>
              <a:t>the topmost </a:t>
            </a:r>
            <a:r>
              <a:rPr lang="en-US" dirty="0" smtClean="0"/>
              <a:t>pixel)</a:t>
            </a:r>
          </a:p>
          <a:p>
            <a:r>
              <a:rPr lang="en-US" dirty="0" smtClean="0"/>
              <a:t>Note that 0 is not the center.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© EV3Lessons 2016 (Last Update: 2/4/2016)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8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4287" y="1228232"/>
            <a:ext cx="3713018" cy="231165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70973" y="3950390"/>
            <a:ext cx="3019646" cy="187133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024287" y="4701389"/>
            <a:ext cx="352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0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390619" y="4701389"/>
            <a:ext cx="603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255</a:t>
            </a:r>
            <a:endParaRPr lang="en-US" dirty="0"/>
          </a:p>
        </p:txBody>
      </p:sp>
      <p:cxnSp>
        <p:nvCxnSpPr>
          <p:cNvPr id="9" name="Straight Connector 8"/>
          <p:cNvCxnSpPr>
            <a:stCxn id="10" idx="1"/>
            <a:endCxn id="10" idx="3"/>
          </p:cNvCxnSpPr>
          <p:nvPr/>
        </p:nvCxnSpPr>
        <p:spPr>
          <a:xfrm>
            <a:off x="5370973" y="4886056"/>
            <a:ext cx="3019646" cy="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415034" y="3918881"/>
            <a:ext cx="24621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solidFill>
                  <a:schemeClr val="bg1"/>
                </a:solidFill>
              </a:rPr>
              <a:t>View from the camera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703161" y="5744842"/>
            <a:ext cx="843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Right</a:t>
            </a:r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5272368" y="5821721"/>
            <a:ext cx="843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Left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308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782" y="1471901"/>
            <a:ext cx="8920996" cy="36671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Challenge 2 Solution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© EV3Lessons 2016 (Last Update: 2/4/2016)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9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132206" y="1896941"/>
            <a:ext cx="455190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Compare the X centroid value from the </a:t>
            </a:r>
            <a:r>
              <a:rPr lang="en-US" sz="1200" dirty="0" err="1" smtClean="0"/>
              <a:t>PixyCam</a:t>
            </a:r>
            <a:r>
              <a:rPr lang="en-US" sz="1200" dirty="0" smtClean="0"/>
              <a:t> Block to make sure it is greater than 0 (the </a:t>
            </a:r>
            <a:r>
              <a:rPr lang="en-US" sz="1200" dirty="0" err="1" smtClean="0"/>
              <a:t>PixyCam</a:t>
            </a:r>
            <a:r>
              <a:rPr lang="en-US" sz="1200" dirty="0" smtClean="0"/>
              <a:t> reads 0 when nothing is there). We also compare it to the midpoint of the range (0-255) to determine if it is Left or Right of the camera. If more than the midpoint (128), the LEGO Color Code is to the Left of the robot/camera.</a:t>
            </a:r>
            <a:endParaRPr lang="en-US" sz="1200" dirty="0"/>
          </a:p>
        </p:txBody>
      </p:sp>
      <p:sp>
        <p:nvSpPr>
          <p:cNvPr id="15" name="TextBox 14"/>
          <p:cNvSpPr txBox="1"/>
          <p:nvPr/>
        </p:nvSpPr>
        <p:spPr>
          <a:xfrm>
            <a:off x="6116594" y="1053744"/>
            <a:ext cx="25207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In the switch, the sound block plays ”left” or “right” depending upon the value.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918673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</a:majorFont>
      <a:minorFont>
        <a:latin typeface="Franklin Gothic Book" panose="020B0503020102020204"/>
        <a:ea typeface=""/>
        <a:cs typeface="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Crop</Template>
  <TotalTime>3123</TotalTime>
  <Words>1009</Words>
  <Application>Microsoft Macintosh PowerPoint</Application>
  <PresentationFormat>On-screen Show (4:3)</PresentationFormat>
  <Paragraphs>102</Paragraphs>
  <Slides>11</Slides>
  <Notes>3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Calibri</vt:lpstr>
      <vt:lpstr>Franklin Gothic Book</vt:lpstr>
      <vt:lpstr>Helvetica Neue</vt:lpstr>
      <vt:lpstr>Wingdings</vt:lpstr>
      <vt:lpstr>Arial</vt:lpstr>
      <vt:lpstr>Crop</vt:lpstr>
      <vt:lpstr>PixyCam for MINDSTORMS: Color Codes</vt:lpstr>
      <vt:lpstr>What is a Color Code and Why Use It?</vt:lpstr>
      <vt:lpstr>Helpful Terms</vt:lpstr>
      <vt:lpstr>Configuring Color Code Modes</vt:lpstr>
      <vt:lpstr>Challenge 1: Making a Color Code</vt:lpstr>
      <vt:lpstr>Learning More About Color Codes</vt:lpstr>
      <vt:lpstr>Challenge 2: Where is it?</vt:lpstr>
      <vt:lpstr>Learning a New Technique</vt:lpstr>
      <vt:lpstr>Challenge 2 Solution</vt:lpstr>
      <vt:lpstr>Next Steps</vt:lpstr>
      <vt:lpstr>CREDITS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Srinivasan Seshan</dc:creator>
  <cp:lastModifiedBy>Srinivasan Seshan</cp:lastModifiedBy>
  <cp:revision>113</cp:revision>
  <cp:lastPrinted>2016-02-04T16:29:39Z</cp:lastPrinted>
  <dcterms:created xsi:type="dcterms:W3CDTF">2016-01-20T18:24:43Z</dcterms:created>
  <dcterms:modified xsi:type="dcterms:W3CDTF">2016-02-04T16:42:27Z</dcterms:modified>
</cp:coreProperties>
</file>